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63" r:id="rId17"/>
    <p:sldId id="272" r:id="rId18"/>
    <p:sldId id="277" r:id="rId19"/>
    <p:sldId id="278" r:id="rId20"/>
    <p:sldId id="279" r:id="rId21"/>
    <p:sldId id="280" r:id="rId22"/>
    <p:sldId id="273" r:id="rId23"/>
    <p:sldId id="274" r:id="rId24"/>
    <p:sldId id="275" r:id="rId25"/>
    <p:sldId id="276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18C"/>
    <a:srgbClr val="81A75E"/>
    <a:srgbClr val="82E698"/>
    <a:srgbClr val="638961"/>
    <a:srgbClr val="47AC9E"/>
    <a:srgbClr val="898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6"/>
    <p:restoredTop sz="95470"/>
  </p:normalViewPr>
  <p:slideViewPr>
    <p:cSldViewPr snapToGrid="0" snapToObjects="1">
      <p:cViewPr>
        <p:scale>
          <a:sx n="114" d="100"/>
          <a:sy n="114" d="100"/>
        </p:scale>
        <p:origin x="144" y="-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1810C-8537-7C43-94D9-B55806CC4B23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DF96B-1157-E443-A6E7-453F341D0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07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Legend</a:t>
            </a:r>
          </a:p>
          <a:p>
            <a:r>
              <a:rPr lang="en-US" dirty="0" smtClean="0"/>
              <a:t>High</a:t>
            </a:r>
            <a:r>
              <a:rPr lang="en-US" baseline="0" dirty="0" smtClean="0"/>
              <a:t> accessibility</a:t>
            </a:r>
          </a:p>
          <a:p>
            <a:r>
              <a:rPr lang="en-US" baseline="0" dirty="0" smtClean="0"/>
              <a:t>HOT region explanation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88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</a:t>
            </a:r>
            <a:r>
              <a:rPr lang="en-US" dirty="0" err="1" smtClean="0"/>
              <a:t>gro</a:t>
            </a:r>
            <a:r>
              <a:rPr lang="en-US" dirty="0" smtClean="0"/>
              <a:t> occupancy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729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chip-seq</a:t>
            </a:r>
            <a:r>
              <a:rPr lang="en-US" baseline="0" dirty="0" smtClean="0"/>
              <a:t>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6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y-axis</a:t>
            </a:r>
          </a:p>
          <a:p>
            <a:r>
              <a:rPr lang="en-US" dirty="0" err="1" smtClean="0"/>
              <a:t>Zaret</a:t>
            </a:r>
            <a:r>
              <a:rPr lang="en-US" dirty="0" smtClean="0"/>
              <a:t> lab</a:t>
            </a:r>
            <a:r>
              <a:rPr lang="en-US" baseline="0" dirty="0" smtClean="0"/>
              <a:t> data</a:t>
            </a:r>
          </a:p>
          <a:p>
            <a:r>
              <a:rPr lang="en-US" baseline="0" dirty="0" smtClean="0"/>
              <a:t>label and color for plot</a:t>
            </a:r>
          </a:p>
          <a:p>
            <a:r>
              <a:rPr lang="en-US" baseline="0" dirty="0" err="1" smtClean="0"/>
              <a:t>dctbp</a:t>
            </a:r>
            <a:endParaRPr lang="en-US" baseline="0" dirty="0" smtClean="0"/>
          </a:p>
          <a:p>
            <a:r>
              <a:rPr lang="en-US" baseline="0" dirty="0" smtClean="0"/>
              <a:t>Groucho slides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540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Title:</a:t>
            </a:r>
            <a:r>
              <a:rPr lang="en-US" baseline="0" dirty="0" smtClean="0"/>
              <a:t> Is recruitment sufficient for repression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38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38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3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5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498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84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0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7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22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85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38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600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384CB-82DB-9D43-A1C1-666AB832DC6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6F6A8-CA33-4747-894B-343E3329A8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9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2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50" y="2380549"/>
            <a:ext cx="3420899" cy="3417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1858016"/>
            <a:ext cx="3857625" cy="2231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4210115"/>
            <a:ext cx="3857625" cy="22314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3425982" y="5002680"/>
            <a:ext cx="181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 Targets by Occupancy Score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3428939" y="2650581"/>
            <a:ext cx="1811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 Targets by Dosage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2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643544" y="3729428"/>
            <a:ext cx="5258506" cy="3550023"/>
            <a:chOff x="3879686" y="2043953"/>
            <a:chExt cx="5258506" cy="35500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58553" y="2043953"/>
              <a:ext cx="3550023" cy="355002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637929" y="4552293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01753" y="4992914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48419" y="4552293"/>
              <a:ext cx="1075764" cy="809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79686" y="3495366"/>
              <a:ext cx="7380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endParaRPr lang="en-US" sz="1200" dirty="0" smtClean="0"/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82955" y="3577458"/>
              <a:ext cx="640581" cy="564239"/>
            </a:xfrm>
            <a:prstGeom prst="rect">
              <a:avLst/>
            </a:prstGeom>
            <a:solidFill>
              <a:srgbClr val="939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ysClr val="windowText" lastClr="000000"/>
                  </a:solidFill>
                </a:rPr>
                <a:t>3823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78649" y="3727094"/>
              <a:ext cx="554916" cy="264965"/>
            </a:xfrm>
            <a:prstGeom prst="rect">
              <a:avLst/>
            </a:prstGeom>
            <a:solidFill>
              <a:srgbClr val="589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ysClr val="windowText" lastClr="000000"/>
                  </a:solidFill>
                </a:rPr>
                <a:t>1885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43631" y="3727094"/>
              <a:ext cx="554916" cy="264965"/>
            </a:xfrm>
            <a:prstGeom prst="rect">
              <a:avLst/>
            </a:prstGeom>
            <a:solidFill>
              <a:srgbClr val="9FF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smtClean="0">
                  <a:solidFill>
                    <a:sysClr val="windowText" lastClr="000000"/>
                  </a:solidFill>
                </a:rPr>
                <a:t>9137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94262" y="3420452"/>
              <a:ext cx="12439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White Pre-Pupae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14937" y="857803"/>
            <a:ext cx="5020013" cy="3556285"/>
            <a:chOff x="313749" y="1363959"/>
            <a:chExt cx="5020013" cy="355628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006" y="1363959"/>
              <a:ext cx="3556285" cy="3556285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4131147" y="2123257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81124" y="1518951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65337" y="4227260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13749" y="2815372"/>
              <a:ext cx="9904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ChIP-seq</a:t>
              </a:r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300017" y="2815372"/>
              <a:ext cx="10337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575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41353" y="4748587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oly(A)+ mRNA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</a:t>
            </a:r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FPM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1596464" y="2390236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Nascent 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(log</a:t>
            </a:r>
            <a:r>
              <a:rPr lang="en-US" baseline="-25000" dirty="0" smtClean="0"/>
              <a:t>2</a:t>
            </a:r>
            <a:r>
              <a:rPr lang="en-US" dirty="0" smtClean="0"/>
              <a:t>FPM)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10820" b="6631"/>
          <a:stretch/>
        </p:blipFill>
        <p:spPr>
          <a:xfrm>
            <a:off x="1167447" y="1001335"/>
            <a:ext cx="5830761" cy="369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97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45" y="2055479"/>
            <a:ext cx="1551256" cy="14727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045" y="3528190"/>
            <a:ext cx="1580727" cy="14950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790" y="4899783"/>
            <a:ext cx="2031799" cy="171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83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53" t="17172" r="29912" b="15862"/>
          <a:stretch/>
        </p:blipFill>
        <p:spPr>
          <a:xfrm>
            <a:off x="4504944" y="1133856"/>
            <a:ext cx="1374668" cy="13655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8" t="15375" r="30084" b="15861"/>
          <a:stretch/>
        </p:blipFill>
        <p:spPr>
          <a:xfrm>
            <a:off x="4504944" y="2450592"/>
            <a:ext cx="1374669" cy="14021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4" t="17397" r="30442" b="15637"/>
          <a:stretch/>
        </p:blipFill>
        <p:spPr>
          <a:xfrm>
            <a:off x="4504944" y="3852754"/>
            <a:ext cx="1374668" cy="136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7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3669" r="19803" b="3411"/>
          <a:stretch/>
        </p:blipFill>
        <p:spPr>
          <a:xfrm>
            <a:off x="1780032" y="877010"/>
            <a:ext cx="1816608" cy="16955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669" r="20069" b="3411"/>
          <a:stretch/>
        </p:blipFill>
        <p:spPr>
          <a:xfrm>
            <a:off x="1780032" y="2572511"/>
            <a:ext cx="1816608" cy="16955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226" r="20069" b="3853"/>
          <a:stretch/>
        </p:blipFill>
        <p:spPr>
          <a:xfrm>
            <a:off x="1780032" y="4268012"/>
            <a:ext cx="1816608" cy="169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62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5" t="20313" r="24777" b="29018"/>
          <a:stretch/>
        </p:blipFill>
        <p:spPr>
          <a:xfrm>
            <a:off x="285749" y="542926"/>
            <a:ext cx="3014663" cy="32432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16" t="20089" r="24777" b="29018"/>
          <a:stretch/>
        </p:blipFill>
        <p:spPr>
          <a:xfrm>
            <a:off x="221455" y="228601"/>
            <a:ext cx="3143250" cy="3257550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914775" y="3308983"/>
            <a:ext cx="1824609" cy="2734630"/>
            <a:chOff x="3914775" y="3308983"/>
            <a:chExt cx="1824609" cy="273463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1" t="29241" r="20534" b="44866"/>
            <a:stretch/>
          </p:blipFill>
          <p:spPr>
            <a:xfrm>
              <a:off x="3914775" y="3308983"/>
              <a:ext cx="471488" cy="273463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269302" y="3389414"/>
              <a:ext cx="6527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latin typeface="Helvetica Neue" charset="0"/>
                  <a:ea typeface="Helvetica Neue" charset="0"/>
                  <a:cs typeface="Helvetica Neue" charset="0"/>
                </a:rPr>
                <a:t>Genic</a:t>
              </a:r>
              <a:endParaRPr lang="en-US" sz="140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69302" y="3752182"/>
              <a:ext cx="971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>
                  <a:latin typeface="Helvetica Neue" charset="0"/>
                  <a:ea typeface="Helvetica Neue" charset="0"/>
                  <a:cs typeface="Helvetica Neue" charset="0"/>
                </a:rPr>
                <a:t>Intergenic</a:t>
              </a:r>
              <a:endParaRPr lang="en-US" sz="1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69302" y="4114950"/>
              <a:ext cx="644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 Neue" charset="0"/>
                  <a:ea typeface="Helvetica Neue" charset="0"/>
                  <a:cs typeface="Helvetica Neue" charset="0"/>
                </a:rPr>
                <a:t>Intron</a:t>
              </a:r>
              <a:endParaRPr lang="en-US" sz="1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69302" y="4477718"/>
              <a:ext cx="5886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 Neue" charset="0"/>
                  <a:ea typeface="Helvetica Neue" charset="0"/>
                  <a:cs typeface="Helvetica Neue" charset="0"/>
                </a:rPr>
                <a:t>Exon</a:t>
              </a:r>
              <a:endParaRPr lang="en-US" sz="1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69302" y="4840486"/>
              <a:ext cx="9685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 Neue" charset="0"/>
                  <a:ea typeface="Helvetica Neue" charset="0"/>
                  <a:cs typeface="Helvetica Neue" charset="0"/>
                </a:rPr>
                <a:t>Upstream</a:t>
              </a:r>
              <a:endParaRPr lang="en-US" sz="1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269302" y="5203254"/>
              <a:ext cx="11977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 Neue" charset="0"/>
                  <a:ea typeface="Helvetica Neue" charset="0"/>
                  <a:cs typeface="Helvetica Neue" charset="0"/>
                </a:rPr>
                <a:t>Downstream</a:t>
              </a:r>
              <a:endParaRPr lang="en-US" sz="1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69302" y="5566022"/>
              <a:ext cx="14700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latin typeface="Helvetica Neue" charset="0"/>
                  <a:ea typeface="Helvetica Neue" charset="0"/>
                  <a:cs typeface="Helvetica Neue" charset="0"/>
                </a:rPr>
                <a:t>Distal </a:t>
              </a:r>
              <a:r>
                <a:rPr lang="en-US" sz="1400" dirty="0" err="1" smtClean="0">
                  <a:latin typeface="Helvetica Neue" charset="0"/>
                  <a:ea typeface="Helvetica Neue" charset="0"/>
                  <a:cs typeface="Helvetica Neue" charset="0"/>
                </a:rPr>
                <a:t>Intergenic</a:t>
              </a:r>
              <a:endParaRPr lang="en-US" sz="1400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002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875347" y="244000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800284" y="2153967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804158" y="217633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95057" y="244688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154411" y="239706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3230881" y="239706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292733" y="235923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053626" y="235923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3232593" y="1876102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  <a:endParaRPr lang="en-US" dirty="0"/>
          </a:p>
        </p:txBody>
      </p:sp>
      <p:sp>
        <p:nvSpPr>
          <p:cNvPr id="16" name="Arc 15"/>
          <p:cNvSpPr/>
          <p:nvPr/>
        </p:nvSpPr>
        <p:spPr>
          <a:xfrm>
            <a:off x="3718560" y="4623855"/>
            <a:ext cx="1208657" cy="1207008"/>
          </a:xfrm>
          <a:prstGeom prst="arc">
            <a:avLst>
              <a:gd name="adj1" fmla="val 16200000"/>
              <a:gd name="adj2" fmla="val 5307272"/>
            </a:avLst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835347" y="4623855"/>
            <a:ext cx="351363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424976" y="5830863"/>
            <a:ext cx="941193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607378" y="4593982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1306729" y="4879640"/>
            <a:ext cx="33025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334410" y="5750093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130028" y="5750093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35347" y="5830863"/>
            <a:ext cx="2378828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 flipV="1">
            <a:off x="1949661" y="5781039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948267" y="5260079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 rot="16200000">
            <a:off x="2043114" y="5129122"/>
            <a:ext cx="753071" cy="37198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Gro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 rot="16200000">
            <a:off x="2282951" y="5129122"/>
            <a:ext cx="753071" cy="37198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Gro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 rot="16200000">
            <a:off x="2029640" y="4716533"/>
            <a:ext cx="753071" cy="37198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Gro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 rot="16200000">
            <a:off x="2301558" y="4693649"/>
            <a:ext cx="753071" cy="37198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Gro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5197885" y="5207287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122822" y="492125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8126696" y="4943618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717595" y="5214172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476949" y="5164348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 flipV="1">
            <a:off x="5553419" y="5164348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7615271" y="5126516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7376164" y="5126516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5555131" y="4643388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5781692" y="4461101"/>
            <a:ext cx="2860476" cy="753071"/>
            <a:chOff x="5729557" y="3362104"/>
            <a:chExt cx="2860476" cy="753071"/>
          </a:xfrm>
        </p:grpSpPr>
        <p:sp>
          <p:nvSpPr>
            <p:cNvPr id="22" name="Oval 21"/>
            <p:cNvSpPr/>
            <p:nvPr/>
          </p:nvSpPr>
          <p:spPr>
            <a:xfrm rot="16200000">
              <a:off x="5539012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37" name="Oval 36"/>
            <p:cNvSpPr/>
            <p:nvPr/>
          </p:nvSpPr>
          <p:spPr>
            <a:xfrm rot="16200000">
              <a:off x="5765239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38" name="Oval 37"/>
            <p:cNvSpPr/>
            <p:nvPr/>
          </p:nvSpPr>
          <p:spPr>
            <a:xfrm rot="16200000">
              <a:off x="5991466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39" name="Oval 38"/>
            <p:cNvSpPr/>
            <p:nvPr/>
          </p:nvSpPr>
          <p:spPr>
            <a:xfrm rot="16200000">
              <a:off x="6217693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40" name="Oval 39"/>
            <p:cNvSpPr/>
            <p:nvPr/>
          </p:nvSpPr>
          <p:spPr>
            <a:xfrm rot="16200000">
              <a:off x="6443920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41" name="Oval 40"/>
            <p:cNvSpPr/>
            <p:nvPr/>
          </p:nvSpPr>
          <p:spPr>
            <a:xfrm rot="16200000">
              <a:off x="6670147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42" name="Oval 41"/>
            <p:cNvSpPr/>
            <p:nvPr/>
          </p:nvSpPr>
          <p:spPr>
            <a:xfrm rot="16200000">
              <a:off x="6896374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 rot="16200000">
              <a:off x="7122601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44" name="Oval 43"/>
            <p:cNvSpPr/>
            <p:nvPr/>
          </p:nvSpPr>
          <p:spPr>
            <a:xfrm rot="16200000">
              <a:off x="7348828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45" name="Oval 44"/>
            <p:cNvSpPr/>
            <p:nvPr/>
          </p:nvSpPr>
          <p:spPr>
            <a:xfrm rot="16200000">
              <a:off x="7575055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46" name="Oval 45"/>
            <p:cNvSpPr/>
            <p:nvPr/>
          </p:nvSpPr>
          <p:spPr>
            <a:xfrm rot="16200000">
              <a:off x="7801282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47" name="Oval 46"/>
            <p:cNvSpPr/>
            <p:nvPr/>
          </p:nvSpPr>
          <p:spPr>
            <a:xfrm rot="16200000">
              <a:off x="8027506" y="355264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</p:grpSp>
      <p:sp>
        <p:nvSpPr>
          <p:cNvPr id="63" name="Down Arrow 62"/>
          <p:cNvSpPr/>
          <p:nvPr/>
        </p:nvSpPr>
        <p:spPr>
          <a:xfrm>
            <a:off x="4561880" y="2931840"/>
            <a:ext cx="481695" cy="972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Spreading or crosslinking as models of repression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/>
          <p:cNvSpPr/>
          <p:nvPr/>
        </p:nvSpPr>
        <p:spPr>
          <a:xfrm>
            <a:off x="950494" y="2538662"/>
            <a:ext cx="445169" cy="240633"/>
          </a:xfrm>
          <a:custGeom>
            <a:avLst/>
            <a:gdLst>
              <a:gd name="connsiteX0" fmla="*/ 372979 w 372979"/>
              <a:gd name="connsiteY0" fmla="*/ 421106 h 421106"/>
              <a:gd name="connsiteX1" fmla="*/ 0 w 372979"/>
              <a:gd name="connsiteY1" fmla="*/ 0 h 421106"/>
              <a:gd name="connsiteX0" fmla="*/ 445169 w 445169"/>
              <a:gd name="connsiteY0" fmla="*/ 240633 h 240633"/>
              <a:gd name="connsiteX1" fmla="*/ 0 w 445169"/>
              <a:gd name="connsiteY1" fmla="*/ 0 h 2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169" h="240633">
                <a:moveTo>
                  <a:pt x="445169" y="240633"/>
                </a:moveTo>
                <a:cubicBezTo>
                  <a:pt x="295777" y="35093"/>
                  <a:pt x="74195" y="10026"/>
                  <a:pt x="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129303" y="2562900"/>
            <a:ext cx="772160" cy="51816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NELF</a:t>
            </a:r>
            <a:endParaRPr lang="en-US" sz="1400" dirty="0"/>
          </a:p>
        </p:txBody>
      </p:sp>
      <p:sp>
        <p:nvSpPr>
          <p:cNvPr id="11" name="Off-page Connector 10"/>
          <p:cNvSpPr/>
          <p:nvPr/>
        </p:nvSpPr>
        <p:spPr>
          <a:xfrm rot="16200000">
            <a:off x="1918063" y="2715373"/>
            <a:ext cx="469804" cy="881743"/>
          </a:xfrm>
          <a:prstGeom prst="flowChartOffpage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28650" y="3097841"/>
            <a:ext cx="308542" cy="308542"/>
            <a:chOff x="4427720" y="3051434"/>
            <a:chExt cx="308542" cy="308542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4445618" y="3051434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/>
            <p:cNvCxnSpPr/>
            <p:nvPr/>
          </p:nvCxnSpPr>
          <p:spPr>
            <a:xfrm>
              <a:off x="4427720" y="3084685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Straight Connector 4"/>
          <p:cNvCxnSpPr/>
          <p:nvPr/>
        </p:nvCxnSpPr>
        <p:spPr>
          <a:xfrm>
            <a:off x="538864" y="3406383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9" idx="6"/>
          </p:cNvCxnSpPr>
          <p:nvPr/>
        </p:nvCxnSpPr>
        <p:spPr>
          <a:xfrm>
            <a:off x="2405788" y="3406383"/>
            <a:ext cx="176105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1712094" y="3252112"/>
            <a:ext cx="693694" cy="30854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25289" y="2888312"/>
            <a:ext cx="6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Pol II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066844" y="3302977"/>
            <a:ext cx="1286403" cy="584404"/>
          </a:xfrm>
          <a:custGeom>
            <a:avLst/>
            <a:gdLst>
              <a:gd name="connsiteX0" fmla="*/ 1219200 w 1219200"/>
              <a:gd name="connsiteY0" fmla="*/ 107763 h 564963"/>
              <a:gd name="connsiteX1" fmla="*/ 990600 w 1219200"/>
              <a:gd name="connsiteY1" fmla="*/ 31563 h 564963"/>
              <a:gd name="connsiteX2" fmla="*/ 0 w 1219200"/>
              <a:gd name="connsiteY2" fmla="*/ 564963 h 564963"/>
              <a:gd name="connsiteX0" fmla="*/ 1219200 w 1219200"/>
              <a:gd name="connsiteY0" fmla="*/ 120035 h 577235"/>
              <a:gd name="connsiteX1" fmla="*/ 823886 w 1219200"/>
              <a:gd name="connsiteY1" fmla="*/ 28679 h 577235"/>
              <a:gd name="connsiteX2" fmla="*/ 0 w 1219200"/>
              <a:gd name="connsiteY2" fmla="*/ 577235 h 577235"/>
              <a:gd name="connsiteX0" fmla="*/ 1279823 w 1279823"/>
              <a:gd name="connsiteY0" fmla="*/ 112534 h 579837"/>
              <a:gd name="connsiteX1" fmla="*/ 823886 w 1279823"/>
              <a:gd name="connsiteY1" fmla="*/ 31281 h 579837"/>
              <a:gd name="connsiteX2" fmla="*/ 0 w 1279823"/>
              <a:gd name="connsiteY2" fmla="*/ 579837 h 579837"/>
              <a:gd name="connsiteX0" fmla="*/ 1279823 w 1279823"/>
              <a:gd name="connsiteY0" fmla="*/ 110063 h 577366"/>
              <a:gd name="connsiteX1" fmla="*/ 823886 w 1279823"/>
              <a:gd name="connsiteY1" fmla="*/ 28810 h 577366"/>
              <a:gd name="connsiteX2" fmla="*/ 0 w 1279823"/>
              <a:gd name="connsiteY2" fmla="*/ 577366 h 577366"/>
              <a:gd name="connsiteX0" fmla="*/ 1279823 w 1279823"/>
              <a:gd name="connsiteY0" fmla="*/ 105901 h 573204"/>
              <a:gd name="connsiteX1" fmla="*/ 778419 w 1279823"/>
              <a:gd name="connsiteY1" fmla="*/ 29700 h 573204"/>
              <a:gd name="connsiteX2" fmla="*/ 0 w 1279823"/>
              <a:gd name="connsiteY2" fmla="*/ 573204 h 573204"/>
              <a:gd name="connsiteX0" fmla="*/ 1279823 w 1279823"/>
              <a:gd name="connsiteY0" fmla="*/ 125725 h 593028"/>
              <a:gd name="connsiteX1" fmla="*/ 778419 w 1279823"/>
              <a:gd name="connsiteY1" fmla="*/ 49524 h 593028"/>
              <a:gd name="connsiteX2" fmla="*/ 0 w 1279823"/>
              <a:gd name="connsiteY2" fmla="*/ 593028 h 593028"/>
              <a:gd name="connsiteX0" fmla="*/ 1279823 w 1279823"/>
              <a:gd name="connsiteY0" fmla="*/ 119089 h 586392"/>
              <a:gd name="connsiteX1" fmla="*/ 778419 w 1279823"/>
              <a:gd name="connsiteY1" fmla="*/ 42888 h 586392"/>
              <a:gd name="connsiteX2" fmla="*/ 0 w 1279823"/>
              <a:gd name="connsiteY2" fmla="*/ 586392 h 586392"/>
              <a:gd name="connsiteX0" fmla="*/ 1279823 w 1279823"/>
              <a:gd name="connsiteY0" fmla="*/ 71159 h 538462"/>
              <a:gd name="connsiteX1" fmla="*/ 692536 w 1279823"/>
              <a:gd name="connsiteY1" fmla="*/ 60633 h 538462"/>
              <a:gd name="connsiteX2" fmla="*/ 0 w 1279823"/>
              <a:gd name="connsiteY2" fmla="*/ 538462 h 538462"/>
              <a:gd name="connsiteX0" fmla="*/ 1279823 w 1279823"/>
              <a:gd name="connsiteY0" fmla="*/ 84263 h 551566"/>
              <a:gd name="connsiteX1" fmla="*/ 692536 w 1279823"/>
              <a:gd name="connsiteY1" fmla="*/ 73737 h 551566"/>
              <a:gd name="connsiteX2" fmla="*/ 0 w 1279823"/>
              <a:gd name="connsiteY2" fmla="*/ 551566 h 551566"/>
              <a:gd name="connsiteX0" fmla="*/ 1279823 w 1279823"/>
              <a:gd name="connsiteY0" fmla="*/ 119695 h 586998"/>
              <a:gd name="connsiteX1" fmla="*/ 692536 w 1279823"/>
              <a:gd name="connsiteY1" fmla="*/ 109169 h 586998"/>
              <a:gd name="connsiteX2" fmla="*/ 0 w 1279823"/>
              <a:gd name="connsiteY2" fmla="*/ 586998 h 586998"/>
              <a:gd name="connsiteX0" fmla="*/ 1279823 w 1280993"/>
              <a:gd name="connsiteY0" fmla="*/ 127902 h 595205"/>
              <a:gd name="connsiteX1" fmla="*/ 692536 w 1280993"/>
              <a:gd name="connsiteY1" fmla="*/ 117376 h 595205"/>
              <a:gd name="connsiteX2" fmla="*/ 0 w 1280993"/>
              <a:gd name="connsiteY2" fmla="*/ 595205 h 595205"/>
              <a:gd name="connsiteX0" fmla="*/ 1279823 w 1280993"/>
              <a:gd name="connsiteY0" fmla="*/ 123708 h 591011"/>
              <a:gd name="connsiteX1" fmla="*/ 692536 w 1280993"/>
              <a:gd name="connsiteY1" fmla="*/ 113182 h 591011"/>
              <a:gd name="connsiteX2" fmla="*/ 0 w 1280993"/>
              <a:gd name="connsiteY2" fmla="*/ 591011 h 591011"/>
              <a:gd name="connsiteX0" fmla="*/ 1279823 w 1289641"/>
              <a:gd name="connsiteY0" fmla="*/ 115865 h 583168"/>
              <a:gd name="connsiteX1" fmla="*/ 692536 w 1289641"/>
              <a:gd name="connsiteY1" fmla="*/ 105339 h 583168"/>
              <a:gd name="connsiteX2" fmla="*/ 0 w 1289641"/>
              <a:gd name="connsiteY2" fmla="*/ 583168 h 583168"/>
              <a:gd name="connsiteX0" fmla="*/ 1279823 w 1289912"/>
              <a:gd name="connsiteY0" fmla="*/ 115865 h 583168"/>
              <a:gd name="connsiteX1" fmla="*/ 708720 w 1289912"/>
              <a:gd name="connsiteY1" fmla="*/ 105339 h 583168"/>
              <a:gd name="connsiteX2" fmla="*/ 0 w 1289912"/>
              <a:gd name="connsiteY2" fmla="*/ 583168 h 583168"/>
              <a:gd name="connsiteX0" fmla="*/ 1253510 w 1265443"/>
              <a:gd name="connsiteY0" fmla="*/ 53684 h 520987"/>
              <a:gd name="connsiteX1" fmla="*/ 708720 w 1265443"/>
              <a:gd name="connsiteY1" fmla="*/ 43158 h 520987"/>
              <a:gd name="connsiteX2" fmla="*/ 0 w 1265443"/>
              <a:gd name="connsiteY2" fmla="*/ 520987 h 520987"/>
              <a:gd name="connsiteX0" fmla="*/ 1253510 w 1253510"/>
              <a:gd name="connsiteY0" fmla="*/ 117100 h 584403"/>
              <a:gd name="connsiteX1" fmla="*/ 708720 w 1253510"/>
              <a:gd name="connsiteY1" fmla="*/ 106574 h 584403"/>
              <a:gd name="connsiteX2" fmla="*/ 0 w 1253510"/>
              <a:gd name="connsiteY2" fmla="*/ 584403 h 584403"/>
              <a:gd name="connsiteX0" fmla="*/ 1286403 w 1286403"/>
              <a:gd name="connsiteY0" fmla="*/ 117100 h 584403"/>
              <a:gd name="connsiteX1" fmla="*/ 708720 w 1286403"/>
              <a:gd name="connsiteY1" fmla="*/ 106574 h 584403"/>
              <a:gd name="connsiteX2" fmla="*/ 0 w 1286403"/>
              <a:gd name="connsiteY2" fmla="*/ 584403 h 584403"/>
              <a:gd name="connsiteX0" fmla="*/ 1286403 w 1286403"/>
              <a:gd name="connsiteY0" fmla="*/ 136278 h 603581"/>
              <a:gd name="connsiteX1" fmla="*/ 708720 w 1286403"/>
              <a:gd name="connsiteY1" fmla="*/ 125752 h 603581"/>
              <a:gd name="connsiteX2" fmla="*/ 0 w 1286403"/>
              <a:gd name="connsiteY2" fmla="*/ 603581 h 603581"/>
              <a:gd name="connsiteX0" fmla="*/ 1286403 w 1286403"/>
              <a:gd name="connsiteY0" fmla="*/ 117101 h 584404"/>
              <a:gd name="connsiteX1" fmla="*/ 708720 w 1286403"/>
              <a:gd name="connsiteY1" fmla="*/ 106575 h 584404"/>
              <a:gd name="connsiteX2" fmla="*/ 0 w 1286403"/>
              <a:gd name="connsiteY2" fmla="*/ 584404 h 58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6403" h="584404">
                <a:moveTo>
                  <a:pt x="1286403" y="117101"/>
                </a:moveTo>
                <a:cubicBezTo>
                  <a:pt x="1098448" y="-93249"/>
                  <a:pt x="686297" y="28691"/>
                  <a:pt x="708720" y="106575"/>
                </a:cubicBezTo>
                <a:cubicBezTo>
                  <a:pt x="731143" y="184459"/>
                  <a:pt x="87086" y="500947"/>
                  <a:pt x="0" y="584404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gular Pentagon 16"/>
          <p:cNvSpPr/>
          <p:nvPr/>
        </p:nvSpPr>
        <p:spPr>
          <a:xfrm>
            <a:off x="1725289" y="2444318"/>
            <a:ext cx="873760" cy="480997"/>
          </a:xfrm>
          <a:prstGeom prst="pentagon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DSIF</a:t>
            </a:r>
            <a:endParaRPr lang="en-US" sz="14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628650" y="5200262"/>
            <a:ext cx="308542" cy="308542"/>
            <a:chOff x="4427720" y="3051434"/>
            <a:chExt cx="308542" cy="308542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445618" y="3051434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4427720" y="3084685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>
            <a:off x="538864" y="5508804"/>
            <a:ext cx="362798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756083" y="4990733"/>
            <a:ext cx="2176697" cy="1468300"/>
            <a:chOff x="417139" y="4990733"/>
            <a:chExt cx="2176697" cy="1468300"/>
          </a:xfrm>
        </p:grpSpPr>
        <p:sp>
          <p:nvSpPr>
            <p:cNvPr id="18" name="Off-page Connector 17"/>
            <p:cNvSpPr/>
            <p:nvPr/>
          </p:nvSpPr>
          <p:spPr>
            <a:xfrm rot="16200000">
              <a:off x="1918063" y="4817794"/>
              <a:ext cx="469804" cy="881743"/>
            </a:xfrm>
            <a:prstGeom prst="flowChartOffpage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712094" y="5354533"/>
              <a:ext cx="693694" cy="308542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25289" y="4990733"/>
              <a:ext cx="6586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Pol II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>
              <a:off x="417139" y="5405585"/>
              <a:ext cx="1936108" cy="1053448"/>
            </a:xfrm>
            <a:custGeom>
              <a:avLst/>
              <a:gdLst>
                <a:gd name="connsiteX0" fmla="*/ 1219200 w 1219200"/>
                <a:gd name="connsiteY0" fmla="*/ 107763 h 564963"/>
                <a:gd name="connsiteX1" fmla="*/ 990600 w 1219200"/>
                <a:gd name="connsiteY1" fmla="*/ 31563 h 564963"/>
                <a:gd name="connsiteX2" fmla="*/ 0 w 1219200"/>
                <a:gd name="connsiteY2" fmla="*/ 564963 h 564963"/>
                <a:gd name="connsiteX0" fmla="*/ 1219200 w 1219200"/>
                <a:gd name="connsiteY0" fmla="*/ 120035 h 577235"/>
                <a:gd name="connsiteX1" fmla="*/ 823886 w 1219200"/>
                <a:gd name="connsiteY1" fmla="*/ 28679 h 577235"/>
                <a:gd name="connsiteX2" fmla="*/ 0 w 1219200"/>
                <a:gd name="connsiteY2" fmla="*/ 577235 h 577235"/>
                <a:gd name="connsiteX0" fmla="*/ 1279823 w 1279823"/>
                <a:gd name="connsiteY0" fmla="*/ 112534 h 579837"/>
                <a:gd name="connsiteX1" fmla="*/ 823886 w 1279823"/>
                <a:gd name="connsiteY1" fmla="*/ 31281 h 579837"/>
                <a:gd name="connsiteX2" fmla="*/ 0 w 1279823"/>
                <a:gd name="connsiteY2" fmla="*/ 579837 h 579837"/>
                <a:gd name="connsiteX0" fmla="*/ 1279823 w 1279823"/>
                <a:gd name="connsiteY0" fmla="*/ 110063 h 577366"/>
                <a:gd name="connsiteX1" fmla="*/ 823886 w 1279823"/>
                <a:gd name="connsiteY1" fmla="*/ 28810 h 577366"/>
                <a:gd name="connsiteX2" fmla="*/ 0 w 1279823"/>
                <a:gd name="connsiteY2" fmla="*/ 577366 h 577366"/>
                <a:gd name="connsiteX0" fmla="*/ 1279823 w 1279823"/>
                <a:gd name="connsiteY0" fmla="*/ 105901 h 573204"/>
                <a:gd name="connsiteX1" fmla="*/ 778419 w 1279823"/>
                <a:gd name="connsiteY1" fmla="*/ 29700 h 573204"/>
                <a:gd name="connsiteX2" fmla="*/ 0 w 1279823"/>
                <a:gd name="connsiteY2" fmla="*/ 573204 h 573204"/>
                <a:gd name="connsiteX0" fmla="*/ 1279823 w 1279823"/>
                <a:gd name="connsiteY0" fmla="*/ 125725 h 593028"/>
                <a:gd name="connsiteX1" fmla="*/ 778419 w 1279823"/>
                <a:gd name="connsiteY1" fmla="*/ 49524 h 593028"/>
                <a:gd name="connsiteX2" fmla="*/ 0 w 1279823"/>
                <a:gd name="connsiteY2" fmla="*/ 593028 h 593028"/>
                <a:gd name="connsiteX0" fmla="*/ 1279823 w 1279823"/>
                <a:gd name="connsiteY0" fmla="*/ 119089 h 586392"/>
                <a:gd name="connsiteX1" fmla="*/ 778419 w 1279823"/>
                <a:gd name="connsiteY1" fmla="*/ 42888 h 586392"/>
                <a:gd name="connsiteX2" fmla="*/ 0 w 1279823"/>
                <a:gd name="connsiteY2" fmla="*/ 586392 h 586392"/>
                <a:gd name="connsiteX0" fmla="*/ 1279823 w 1279823"/>
                <a:gd name="connsiteY0" fmla="*/ 71159 h 538462"/>
                <a:gd name="connsiteX1" fmla="*/ 692536 w 1279823"/>
                <a:gd name="connsiteY1" fmla="*/ 60633 h 538462"/>
                <a:gd name="connsiteX2" fmla="*/ 0 w 1279823"/>
                <a:gd name="connsiteY2" fmla="*/ 538462 h 538462"/>
                <a:gd name="connsiteX0" fmla="*/ 1279823 w 1279823"/>
                <a:gd name="connsiteY0" fmla="*/ 84263 h 551566"/>
                <a:gd name="connsiteX1" fmla="*/ 692536 w 1279823"/>
                <a:gd name="connsiteY1" fmla="*/ 73737 h 551566"/>
                <a:gd name="connsiteX2" fmla="*/ 0 w 1279823"/>
                <a:gd name="connsiteY2" fmla="*/ 551566 h 551566"/>
                <a:gd name="connsiteX0" fmla="*/ 1279823 w 1279823"/>
                <a:gd name="connsiteY0" fmla="*/ 119695 h 586998"/>
                <a:gd name="connsiteX1" fmla="*/ 692536 w 1279823"/>
                <a:gd name="connsiteY1" fmla="*/ 109169 h 586998"/>
                <a:gd name="connsiteX2" fmla="*/ 0 w 1279823"/>
                <a:gd name="connsiteY2" fmla="*/ 586998 h 586998"/>
                <a:gd name="connsiteX0" fmla="*/ 1279823 w 1280993"/>
                <a:gd name="connsiteY0" fmla="*/ 127902 h 595205"/>
                <a:gd name="connsiteX1" fmla="*/ 692536 w 1280993"/>
                <a:gd name="connsiteY1" fmla="*/ 117376 h 595205"/>
                <a:gd name="connsiteX2" fmla="*/ 0 w 1280993"/>
                <a:gd name="connsiteY2" fmla="*/ 595205 h 595205"/>
                <a:gd name="connsiteX0" fmla="*/ 1279823 w 1280993"/>
                <a:gd name="connsiteY0" fmla="*/ 123708 h 591011"/>
                <a:gd name="connsiteX1" fmla="*/ 692536 w 1280993"/>
                <a:gd name="connsiteY1" fmla="*/ 113182 h 591011"/>
                <a:gd name="connsiteX2" fmla="*/ 0 w 1280993"/>
                <a:gd name="connsiteY2" fmla="*/ 591011 h 591011"/>
                <a:gd name="connsiteX0" fmla="*/ 1279823 w 1289641"/>
                <a:gd name="connsiteY0" fmla="*/ 115865 h 583168"/>
                <a:gd name="connsiteX1" fmla="*/ 692536 w 1289641"/>
                <a:gd name="connsiteY1" fmla="*/ 105339 h 583168"/>
                <a:gd name="connsiteX2" fmla="*/ 0 w 1289641"/>
                <a:gd name="connsiteY2" fmla="*/ 583168 h 583168"/>
                <a:gd name="connsiteX0" fmla="*/ 1279823 w 1289912"/>
                <a:gd name="connsiteY0" fmla="*/ 115865 h 583168"/>
                <a:gd name="connsiteX1" fmla="*/ 708720 w 1289912"/>
                <a:gd name="connsiteY1" fmla="*/ 105339 h 583168"/>
                <a:gd name="connsiteX2" fmla="*/ 0 w 1289912"/>
                <a:gd name="connsiteY2" fmla="*/ 583168 h 583168"/>
                <a:gd name="connsiteX0" fmla="*/ 1253510 w 1265443"/>
                <a:gd name="connsiteY0" fmla="*/ 53684 h 520987"/>
                <a:gd name="connsiteX1" fmla="*/ 708720 w 1265443"/>
                <a:gd name="connsiteY1" fmla="*/ 43158 h 520987"/>
                <a:gd name="connsiteX2" fmla="*/ 0 w 1265443"/>
                <a:gd name="connsiteY2" fmla="*/ 520987 h 520987"/>
                <a:gd name="connsiteX0" fmla="*/ 1253510 w 1253510"/>
                <a:gd name="connsiteY0" fmla="*/ 117100 h 584403"/>
                <a:gd name="connsiteX1" fmla="*/ 708720 w 1253510"/>
                <a:gd name="connsiteY1" fmla="*/ 106574 h 584403"/>
                <a:gd name="connsiteX2" fmla="*/ 0 w 1253510"/>
                <a:gd name="connsiteY2" fmla="*/ 584403 h 584403"/>
                <a:gd name="connsiteX0" fmla="*/ 1286403 w 1286403"/>
                <a:gd name="connsiteY0" fmla="*/ 117100 h 584403"/>
                <a:gd name="connsiteX1" fmla="*/ 708720 w 1286403"/>
                <a:gd name="connsiteY1" fmla="*/ 106574 h 584403"/>
                <a:gd name="connsiteX2" fmla="*/ 0 w 1286403"/>
                <a:gd name="connsiteY2" fmla="*/ 584403 h 584403"/>
                <a:gd name="connsiteX0" fmla="*/ 1286403 w 1286403"/>
                <a:gd name="connsiteY0" fmla="*/ 136278 h 603581"/>
                <a:gd name="connsiteX1" fmla="*/ 708720 w 1286403"/>
                <a:gd name="connsiteY1" fmla="*/ 125752 h 603581"/>
                <a:gd name="connsiteX2" fmla="*/ 0 w 1286403"/>
                <a:gd name="connsiteY2" fmla="*/ 603581 h 603581"/>
                <a:gd name="connsiteX0" fmla="*/ 1286403 w 1286403"/>
                <a:gd name="connsiteY0" fmla="*/ 117101 h 584404"/>
                <a:gd name="connsiteX1" fmla="*/ 708720 w 1286403"/>
                <a:gd name="connsiteY1" fmla="*/ 106575 h 584404"/>
                <a:gd name="connsiteX2" fmla="*/ 0 w 1286403"/>
                <a:gd name="connsiteY2" fmla="*/ 584404 h 584404"/>
                <a:gd name="connsiteX0" fmla="*/ 1936108 w 1936108"/>
                <a:gd name="connsiteY0" fmla="*/ 142958 h 1079492"/>
                <a:gd name="connsiteX1" fmla="*/ 1358425 w 1936108"/>
                <a:gd name="connsiteY1" fmla="*/ 132432 h 1079492"/>
                <a:gd name="connsiteX2" fmla="*/ 0 w 1936108"/>
                <a:gd name="connsiteY2" fmla="*/ 1079492 h 1079492"/>
                <a:gd name="connsiteX0" fmla="*/ 1936108 w 1936108"/>
                <a:gd name="connsiteY0" fmla="*/ 140160 h 1076694"/>
                <a:gd name="connsiteX1" fmla="*/ 1358425 w 1936108"/>
                <a:gd name="connsiteY1" fmla="*/ 129634 h 1076694"/>
                <a:gd name="connsiteX2" fmla="*/ 0 w 1936108"/>
                <a:gd name="connsiteY2" fmla="*/ 1076694 h 1076694"/>
                <a:gd name="connsiteX0" fmla="*/ 1936108 w 1936108"/>
                <a:gd name="connsiteY0" fmla="*/ 116914 h 1053448"/>
                <a:gd name="connsiteX1" fmla="*/ 1358425 w 1936108"/>
                <a:gd name="connsiteY1" fmla="*/ 106388 h 1053448"/>
                <a:gd name="connsiteX2" fmla="*/ 0 w 1936108"/>
                <a:gd name="connsiteY2" fmla="*/ 1053448 h 1053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6108" h="1053448">
                  <a:moveTo>
                    <a:pt x="1936108" y="116914"/>
                  </a:moveTo>
                  <a:cubicBezTo>
                    <a:pt x="1748153" y="-93436"/>
                    <a:pt x="1420979" y="29126"/>
                    <a:pt x="1358425" y="106388"/>
                  </a:cubicBezTo>
                  <a:cubicBezTo>
                    <a:pt x="1295871" y="183650"/>
                    <a:pt x="87086" y="969991"/>
                    <a:pt x="0" y="1053448"/>
                  </a:cubicBezTo>
                </a:path>
              </a:pathLst>
            </a:custGeom>
            <a:noFill/>
            <a:ln w="3175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Down Arrow 30"/>
          <p:cNvSpPr/>
          <p:nvPr/>
        </p:nvSpPr>
        <p:spPr>
          <a:xfrm>
            <a:off x="2231899" y="3932714"/>
            <a:ext cx="173889" cy="7089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802655" y="3939795"/>
            <a:ext cx="1137779" cy="422700"/>
            <a:chOff x="1055096" y="3932714"/>
            <a:chExt cx="1137779" cy="422700"/>
          </a:xfrm>
        </p:grpSpPr>
        <p:sp>
          <p:nvSpPr>
            <p:cNvPr id="35" name="Diamond 34"/>
            <p:cNvSpPr/>
            <p:nvPr/>
          </p:nvSpPr>
          <p:spPr>
            <a:xfrm>
              <a:off x="1055096" y="3932714"/>
              <a:ext cx="1137779" cy="422700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308435" y="3990787"/>
              <a:ext cx="629596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</a:rPr>
                <a:t>PTEFb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Arc 40"/>
          <p:cNvSpPr/>
          <p:nvPr/>
        </p:nvSpPr>
        <p:spPr>
          <a:xfrm>
            <a:off x="1745378" y="4151260"/>
            <a:ext cx="535009" cy="478339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2631742" y="4815333"/>
            <a:ext cx="445169" cy="240633"/>
          </a:xfrm>
          <a:custGeom>
            <a:avLst/>
            <a:gdLst>
              <a:gd name="connsiteX0" fmla="*/ 372979 w 372979"/>
              <a:gd name="connsiteY0" fmla="*/ 421106 h 421106"/>
              <a:gd name="connsiteX1" fmla="*/ 0 w 372979"/>
              <a:gd name="connsiteY1" fmla="*/ 0 h 421106"/>
              <a:gd name="connsiteX0" fmla="*/ 445169 w 445169"/>
              <a:gd name="connsiteY0" fmla="*/ 240633 h 240633"/>
              <a:gd name="connsiteX1" fmla="*/ 0 w 445169"/>
              <a:gd name="connsiteY1" fmla="*/ 0 h 2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169" h="240633">
                <a:moveTo>
                  <a:pt x="445169" y="240633"/>
                </a:moveTo>
                <a:cubicBezTo>
                  <a:pt x="295777" y="35093"/>
                  <a:pt x="74195" y="10026"/>
                  <a:pt x="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gular Pentagon 42"/>
          <p:cNvSpPr/>
          <p:nvPr/>
        </p:nvSpPr>
        <p:spPr>
          <a:xfrm>
            <a:off x="3051036" y="4559598"/>
            <a:ext cx="873760" cy="480997"/>
          </a:xfrm>
          <a:prstGeom prst="pentagon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DSIF</a:t>
            </a:r>
            <a:endParaRPr lang="en-US" sz="14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3222488" y="4359124"/>
            <a:ext cx="180064" cy="266351"/>
            <a:chOff x="3744732" y="4151145"/>
            <a:chExt cx="180064" cy="266351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3836842" y="4296178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562628" y="4532719"/>
            <a:ext cx="180064" cy="266351"/>
            <a:chOff x="3744732" y="4151145"/>
            <a:chExt cx="180064" cy="266351"/>
          </a:xfrm>
        </p:grpSpPr>
        <p:cxnSp>
          <p:nvCxnSpPr>
            <p:cNvPr id="49" name="Straight Connector 48"/>
            <p:cNvCxnSpPr/>
            <p:nvPr/>
          </p:nvCxnSpPr>
          <p:spPr>
            <a:xfrm>
              <a:off x="3836842" y="4296178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2827393" y="4622751"/>
            <a:ext cx="180064" cy="267967"/>
            <a:chOff x="3744732" y="4151145"/>
            <a:chExt cx="180064" cy="267967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3829288" y="4297794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3062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not indicative of </a:t>
            </a:r>
            <a:r>
              <a:rPr lang="en-US" dirty="0" smtClean="0"/>
              <a:t>spreading </a:t>
            </a:r>
            <a:r>
              <a:rPr lang="en-US" i="1" dirty="0" smtClean="0"/>
              <a:t>in vivo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03628"/>
            <a:ext cx="3176751" cy="4447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54" r="56158" b="9082"/>
          <a:stretch/>
        </p:blipFill>
        <p:spPr>
          <a:xfrm>
            <a:off x="3805401" y="1599233"/>
            <a:ext cx="3436227" cy="43738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1" t="-5554" r="850" b="5554"/>
          <a:stretch/>
        </p:blipFill>
        <p:spPr>
          <a:xfrm>
            <a:off x="7241848" y="1599231"/>
            <a:ext cx="1786997" cy="45338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0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6708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1416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6124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4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0831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5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50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581395" y="3204365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525164" y="291776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510206" y="294069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101105" y="3211250"/>
            <a:ext cx="1929025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860459" y="316142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2936929" y="316142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4998781" y="312359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4759674" y="312359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4006426" y="2935186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8" name="Arc 57"/>
          <p:cNvSpPr/>
          <p:nvPr/>
        </p:nvSpPr>
        <p:spPr>
          <a:xfrm>
            <a:off x="4149418" y="2478336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082895" y="2935186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2784247" y="2628724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5798370" y="274007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5798370" y="2740079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Off</a:t>
            </a:r>
            <a:endParaRPr lang="en-US" dirty="0"/>
          </a:p>
        </p:txBody>
      </p:sp>
      <p:grpSp>
        <p:nvGrpSpPr>
          <p:cNvPr id="81" name="Group 80"/>
          <p:cNvGrpSpPr/>
          <p:nvPr/>
        </p:nvGrpSpPr>
        <p:grpSpPr>
          <a:xfrm>
            <a:off x="3220925" y="2100289"/>
            <a:ext cx="1772246" cy="648408"/>
            <a:chOff x="3573230" y="3124668"/>
            <a:chExt cx="1772246" cy="648408"/>
          </a:xfrm>
        </p:grpSpPr>
        <p:sp>
          <p:nvSpPr>
            <p:cNvPr id="71" name="Arc 70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Straight Connector 81"/>
          <p:cNvCxnSpPr/>
          <p:nvPr/>
        </p:nvCxnSpPr>
        <p:spPr>
          <a:xfrm>
            <a:off x="628650" y="5902886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572419" y="5616286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3557461" y="5639217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148360" y="5909771"/>
            <a:ext cx="1929025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1907714" y="5859947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 flipV="1">
            <a:off x="984184" y="5859947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 flipH="1">
            <a:off x="3046036" y="5822115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2806929" y="5822115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2053681" y="5633707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1" name="Arc 90"/>
          <p:cNvSpPr/>
          <p:nvPr/>
        </p:nvSpPr>
        <p:spPr>
          <a:xfrm>
            <a:off x="2196673" y="5176857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130150" y="5633707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93" name="Oval 92"/>
          <p:cNvSpPr/>
          <p:nvPr/>
        </p:nvSpPr>
        <p:spPr>
          <a:xfrm>
            <a:off x="831502" y="5327245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3845625" y="5438600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3845625" y="5438600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Off</a:t>
            </a:r>
            <a:endParaRPr lang="en-US" dirty="0"/>
          </a:p>
        </p:txBody>
      </p:sp>
      <p:grpSp>
        <p:nvGrpSpPr>
          <p:cNvPr id="96" name="Group 95"/>
          <p:cNvGrpSpPr/>
          <p:nvPr/>
        </p:nvGrpSpPr>
        <p:grpSpPr>
          <a:xfrm>
            <a:off x="1268180" y="4798810"/>
            <a:ext cx="1772246" cy="648408"/>
            <a:chOff x="3573230" y="3124668"/>
            <a:chExt cx="1772246" cy="648408"/>
          </a:xfrm>
        </p:grpSpPr>
        <p:sp>
          <p:nvSpPr>
            <p:cNvPr id="97" name="Arc 96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98" name="Straight Connector 97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1556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58" grpId="0" animBg="1"/>
      <p:bldP spid="66" grpId="0" animBg="1"/>
      <p:bldP spid="69" grpId="0" animBg="1"/>
      <p:bldP spid="70" grpId="0"/>
      <p:bldP spid="70" grpId="1"/>
      <p:bldP spid="76" grpId="0"/>
      <p:bldP spid="76" grpId="1"/>
      <p:bldP spid="76" grpId="2"/>
      <p:bldP spid="90" grpId="0" animBg="1"/>
      <p:bldP spid="91" grpId="0" animBg="1"/>
      <p:bldP spid="92" grpId="0" animBg="1"/>
      <p:bldP spid="93" grpId="0" animBg="1"/>
      <p:bldP spid="94" grpId="0"/>
      <p:bldP spid="94" grpId="1"/>
      <p:bldP spid="95" grpId="0"/>
      <p:bldP spid="95" grpId="1"/>
      <p:bldP spid="95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708564" y="4216640"/>
            <a:ext cx="362798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 flipV="1">
            <a:off x="1110562" y="4166413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10562" y="3658164"/>
            <a:ext cx="558476" cy="558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Dl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2227407" y="2766244"/>
            <a:ext cx="923531" cy="34082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Gro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708564" y="5789873"/>
            <a:ext cx="362798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 flipV="1">
            <a:off x="1110562" y="573964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110562" y="5231397"/>
            <a:ext cx="558476" cy="558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/>
              <a:t>Dl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967409" y="5847390"/>
            <a:ext cx="11835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AT-rich region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 flipV="1">
            <a:off x="1995042" y="5746935"/>
            <a:ext cx="1054839" cy="85876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552467" y="5263609"/>
            <a:ext cx="528090" cy="56191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Dri</a:t>
            </a:r>
            <a:r>
              <a:rPr lang="en-US" sz="1400" dirty="0" smtClean="0"/>
              <a:t>/Ct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 rot="2873633">
            <a:off x="666017" y="3379107"/>
            <a:ext cx="870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PTLSNLLS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 rot="2873633">
            <a:off x="693743" y="5005985"/>
            <a:ext cx="870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PTLSNLLS</a:t>
            </a:r>
            <a:endParaRPr lang="en-US" sz="1400" dirty="0"/>
          </a:p>
        </p:txBody>
      </p:sp>
      <p:sp>
        <p:nvSpPr>
          <p:cNvPr id="23" name="Oval 22"/>
          <p:cNvSpPr/>
          <p:nvPr/>
        </p:nvSpPr>
        <p:spPr>
          <a:xfrm>
            <a:off x="928034" y="4958436"/>
            <a:ext cx="923531" cy="34082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Gro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4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cess 1"/>
          <p:cNvSpPr/>
          <p:nvPr/>
        </p:nvSpPr>
        <p:spPr>
          <a:xfrm>
            <a:off x="795454" y="3012101"/>
            <a:ext cx="1884556" cy="518459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wild-type</a:t>
            </a:r>
            <a:endParaRPr lang="en-US"/>
          </a:p>
        </p:txBody>
      </p:sp>
      <p:sp>
        <p:nvSpPr>
          <p:cNvPr id="3" name="Process 2"/>
          <p:cNvSpPr/>
          <p:nvPr/>
        </p:nvSpPr>
        <p:spPr>
          <a:xfrm>
            <a:off x="3138832" y="3031222"/>
            <a:ext cx="1884556" cy="518459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</a:t>
            </a:r>
          </a:p>
          <a:p>
            <a:pPr algn="ctr"/>
            <a:r>
              <a:rPr lang="en-US" dirty="0" smtClean="0"/>
              <a:t>loss-of-function</a:t>
            </a:r>
            <a:endParaRPr lang="en-US" dirty="0"/>
          </a:p>
        </p:txBody>
      </p:sp>
      <p:sp>
        <p:nvSpPr>
          <p:cNvPr id="7" name="Process 6"/>
          <p:cNvSpPr/>
          <p:nvPr/>
        </p:nvSpPr>
        <p:spPr>
          <a:xfrm>
            <a:off x="6102751" y="3031222"/>
            <a:ext cx="941832" cy="518459"/>
          </a:xfrm>
          <a:prstGeom prst="flowChartProcess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rocess 7"/>
          <p:cNvSpPr/>
          <p:nvPr/>
        </p:nvSpPr>
        <p:spPr>
          <a:xfrm>
            <a:off x="5160919" y="3031222"/>
            <a:ext cx="941832" cy="518459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01698" y="2967285"/>
            <a:ext cx="1602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Gro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overexpression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Process 12"/>
          <p:cNvSpPr/>
          <p:nvPr/>
        </p:nvSpPr>
        <p:spPr>
          <a:xfrm>
            <a:off x="3138832" y="3989383"/>
            <a:ext cx="3905751" cy="518459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Transcriptome</a:t>
            </a:r>
            <a:endParaRPr lang="en-US" dirty="0"/>
          </a:p>
        </p:txBody>
      </p:sp>
      <p:sp>
        <p:nvSpPr>
          <p:cNvPr id="14" name="Process 13"/>
          <p:cNvSpPr/>
          <p:nvPr/>
        </p:nvSpPr>
        <p:spPr>
          <a:xfrm>
            <a:off x="795454" y="3989382"/>
            <a:ext cx="1884556" cy="518459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Transcriptome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 rot="16200000">
            <a:off x="2755398" y="4019199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1583708" y="3530560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5952933" y="3530560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3922344" y="3540121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4937683" y="4507841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Process 19"/>
          <p:cNvSpPr/>
          <p:nvPr/>
        </p:nvSpPr>
        <p:spPr>
          <a:xfrm>
            <a:off x="3138832" y="4966660"/>
            <a:ext cx="3905751" cy="518459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Differentially expressed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869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370" y="4543281"/>
            <a:ext cx="3162300" cy="1701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54" y="4543281"/>
            <a:ext cx="2946400" cy="1536700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599944" y="1279811"/>
            <a:ext cx="2738486" cy="1272303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30000">
                <a:schemeClr val="bg1"/>
              </a:gs>
            </a:gsLst>
            <a:lin ang="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335396" y="815656"/>
            <a:ext cx="2738486" cy="1272303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99944" y="4322376"/>
            <a:ext cx="2738486" cy="1272303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30000">
                <a:schemeClr val="bg1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599944" y="2881561"/>
            <a:ext cx="2738486" cy="1272303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30000">
                <a:schemeClr val="bg1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553892" y="2552114"/>
            <a:ext cx="2738486" cy="1272303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405514" y="2544046"/>
            <a:ext cx="2738486" cy="1272303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72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6055054" y="4272436"/>
            <a:ext cx="2738486" cy="1272303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0000">
                <a:schemeClr val="bg1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55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/>
          <p:nvPr/>
        </p:nvSpPr>
        <p:spPr>
          <a:xfrm>
            <a:off x="205806" y="2986019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379631" y="3460353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3379631" y="4719684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72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379631" y="1973204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0000">
                <a:schemeClr val="bg1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6553456" y="3808566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65000">
                <a:schemeClr val="bg2">
                  <a:lumMod val="50000"/>
                </a:schemeClr>
              </a:gs>
              <a:gs pos="85000">
                <a:schemeClr val="bg1"/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210227" y="2795752"/>
            <a:ext cx="935421" cy="475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9877012">
            <a:off x="1933283" y="2611085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Repression</a:t>
            </a: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368954" y="3747437"/>
            <a:ext cx="965406" cy="458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55532">
            <a:off x="1940432" y="3792128"/>
            <a:ext cx="11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25444" y="3091021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High affinity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625444" y="4350352"/>
            <a:ext cx="127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affinity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399150" y="4535018"/>
            <a:ext cx="935421" cy="475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95234" y="3607601"/>
            <a:ext cx="965406" cy="458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 rot="19877012">
            <a:off x="5327565" y="4803397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Repression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55532">
            <a:off x="5287464" y="3569603"/>
            <a:ext cx="11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265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Gro spreading is rare, how does it participate in long-range repression?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78" y="1786466"/>
            <a:ext cx="6152444" cy="307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8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Gro recruitment sufficient for repression?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72" y="1999299"/>
            <a:ext cx="3524385" cy="41190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072" y="6118385"/>
            <a:ext cx="1978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Chopra and Levine, 2009</a:t>
            </a:r>
            <a:endParaRPr lang="en-US" sz="1400" i="1" dirty="0"/>
          </a:p>
        </p:txBody>
      </p:sp>
      <p:grpSp>
        <p:nvGrpSpPr>
          <p:cNvPr id="6" name="Group 5"/>
          <p:cNvGrpSpPr/>
          <p:nvPr/>
        </p:nvGrpSpPr>
        <p:grpSpPr>
          <a:xfrm>
            <a:off x="4727445" y="3064046"/>
            <a:ext cx="2166672" cy="2166672"/>
            <a:chOff x="3732028" y="3657600"/>
            <a:chExt cx="1828800" cy="1828800"/>
          </a:xfrm>
        </p:grpSpPr>
        <p:sp>
          <p:nvSpPr>
            <p:cNvPr id="7" name="Oval 6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4330849" y="3064046"/>
            <a:ext cx="0" cy="2035804"/>
          </a:xfrm>
          <a:prstGeom prst="straightConnector1">
            <a:avLst/>
          </a:prstGeom>
          <a:ln w="63500">
            <a:gradFill>
              <a:gsLst>
                <a:gs pos="0">
                  <a:schemeClr val="accent1">
                    <a:lumMod val="5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06887" y="509830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50873" y="2696256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57938" y="50713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Type 1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(m</a:t>
            </a:r>
            <a:r>
              <a:rPr lang="en-US" dirty="0" smtClean="0">
                <a:solidFill>
                  <a:schemeClr val="accent2"/>
                </a:solidFill>
              </a:rPr>
              <a:t>esoderm)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57938" y="3735676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Type 2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(</a:t>
            </a:r>
            <a:r>
              <a:rPr lang="en-US" dirty="0" err="1" smtClean="0">
                <a:solidFill>
                  <a:schemeClr val="accent4"/>
                </a:solidFill>
              </a:rPr>
              <a:t>n</a:t>
            </a:r>
            <a:r>
              <a:rPr lang="en-US" dirty="0" err="1" smtClean="0">
                <a:solidFill>
                  <a:schemeClr val="accent4"/>
                </a:solidFill>
              </a:rPr>
              <a:t>euroectoderm</a:t>
            </a:r>
            <a:r>
              <a:rPr lang="en-US" dirty="0" smtClean="0">
                <a:solidFill>
                  <a:schemeClr val="accent4"/>
                </a:solidFill>
              </a:rPr>
              <a:t>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57938" y="2526143"/>
            <a:ext cx="1863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Type 3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(dorsal ectoderm)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563621" y="2900222"/>
            <a:ext cx="2494320" cy="2494318"/>
            <a:chOff x="4080759" y="2028684"/>
            <a:chExt cx="3657603" cy="3657600"/>
          </a:xfrm>
        </p:grpSpPr>
        <p:sp>
          <p:nvSpPr>
            <p:cNvPr id="16" name="Arc 1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 rot="16200000">
            <a:off x="3373566" y="3933406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86318" y="375523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04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 </a:t>
            </a:r>
            <a:r>
              <a:rPr lang="en-US" dirty="0" err="1" smtClean="0"/>
              <a:t>colocalizes</a:t>
            </a:r>
            <a:r>
              <a:rPr lang="en-US" dirty="0" smtClean="0"/>
              <a:t> with multiple developmental factors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1" t="49787"/>
          <a:stretch/>
        </p:blipFill>
        <p:spPr>
          <a:xfrm>
            <a:off x="4404360" y="2582387"/>
            <a:ext cx="3139440" cy="31394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1" t="11761" b="49726"/>
          <a:stretch/>
        </p:blipFill>
        <p:spPr>
          <a:xfrm>
            <a:off x="914400" y="2582387"/>
            <a:ext cx="3139440" cy="24079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71" t="88185" b="1"/>
          <a:stretch/>
        </p:blipFill>
        <p:spPr>
          <a:xfrm>
            <a:off x="914400" y="4983163"/>
            <a:ext cx="3139440" cy="73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5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2373"/>
            <a:ext cx="7886700" cy="1325563"/>
          </a:xfrm>
        </p:spPr>
        <p:txBody>
          <a:bodyPr/>
          <a:lstStyle/>
          <a:p>
            <a:r>
              <a:rPr lang="en-US" dirty="0" smtClean="0"/>
              <a:t>Gro binding sites overlap many additional TFs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2303396" y="1359975"/>
            <a:ext cx="5078895" cy="49695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0925" y="597190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2304637" y="646626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13359" y="637940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81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frequently recruited to areas of high TF density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35"/>
          <a:stretch/>
        </p:blipFill>
        <p:spPr>
          <a:xfrm>
            <a:off x="159487" y="2392325"/>
            <a:ext cx="4866761" cy="327482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051" y="1446027"/>
            <a:ext cx="3323299" cy="422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64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67669" y="1980358"/>
            <a:ext cx="4703736" cy="4703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32905" y="2983255"/>
            <a:ext cx="10695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84774" y="2331698"/>
            <a:ext cx="10695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86024" y="2990699"/>
            <a:ext cx="10695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94888" y="6133767"/>
            <a:ext cx="633663" cy="192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flipV="1">
            <a:off x="4202705" y="5801776"/>
            <a:ext cx="633663" cy="331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10800000" flipV="1">
            <a:off x="5993795" y="4319359"/>
            <a:ext cx="734756" cy="331991"/>
          </a:xfrm>
          <a:prstGeom prst="rect">
            <a:avLst/>
          </a:prstGeom>
          <a:solidFill>
            <a:srgbClr val="898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2311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 rot="10800000" flipV="1">
            <a:off x="5103565" y="3981825"/>
            <a:ext cx="734756" cy="331991"/>
          </a:xfrm>
          <a:prstGeom prst="rect">
            <a:avLst/>
          </a:prstGeom>
          <a:solidFill>
            <a:srgbClr val="47AC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1409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 rot="10800000" flipV="1">
            <a:off x="4172464" y="4313815"/>
            <a:ext cx="734756" cy="331991"/>
          </a:xfrm>
          <a:prstGeom prst="rect">
            <a:avLst/>
          </a:prstGeom>
          <a:solidFill>
            <a:srgbClr val="638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717</a:t>
            </a:r>
            <a:endParaRPr lang="en-US" sz="1600" dirty="0"/>
          </a:p>
        </p:txBody>
      </p:sp>
      <p:sp>
        <p:nvSpPr>
          <p:cNvPr id="20" name="Rectangle 19"/>
          <p:cNvSpPr/>
          <p:nvPr/>
        </p:nvSpPr>
        <p:spPr>
          <a:xfrm rot="10800000" flipV="1">
            <a:off x="4429778" y="2631318"/>
            <a:ext cx="734756" cy="331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1" name="Rectangle 20"/>
          <p:cNvSpPr/>
          <p:nvPr/>
        </p:nvSpPr>
        <p:spPr>
          <a:xfrm rot="10800000" flipV="1">
            <a:off x="3151999" y="3981825"/>
            <a:ext cx="734756" cy="331991"/>
          </a:xfrm>
          <a:prstGeom prst="rect">
            <a:avLst/>
          </a:prstGeom>
          <a:solidFill>
            <a:srgbClr val="81A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64</a:t>
            </a:r>
            <a:endParaRPr lang="en-US" sz="1600" dirty="0"/>
          </a:p>
        </p:txBody>
      </p:sp>
      <p:sp>
        <p:nvSpPr>
          <p:cNvPr id="22" name="Rectangle 21"/>
          <p:cNvSpPr/>
          <p:nvPr/>
        </p:nvSpPr>
        <p:spPr>
          <a:xfrm rot="10800000" flipV="1">
            <a:off x="2305019" y="4313816"/>
            <a:ext cx="734756" cy="331991"/>
          </a:xfrm>
          <a:prstGeom prst="rect">
            <a:avLst/>
          </a:prstGeom>
          <a:solidFill>
            <a:srgbClr val="FF81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782</a:t>
            </a:r>
            <a:endParaRPr lang="en-US" sz="1600" dirty="0"/>
          </a:p>
        </p:txBody>
      </p:sp>
      <p:sp>
        <p:nvSpPr>
          <p:cNvPr id="23" name="Rectangle 22"/>
          <p:cNvSpPr/>
          <p:nvPr/>
        </p:nvSpPr>
        <p:spPr>
          <a:xfrm flipV="1">
            <a:off x="2357992" y="5994282"/>
            <a:ext cx="633663" cy="331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10800000" flipV="1">
            <a:off x="4292776" y="2828335"/>
            <a:ext cx="494130" cy="295717"/>
          </a:xfrm>
          <a:prstGeom prst="rect">
            <a:avLst/>
          </a:prstGeom>
          <a:solidFill>
            <a:srgbClr val="82E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7609517" y="2471874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10800000" flipV="1">
            <a:off x="4152158" y="2828335"/>
            <a:ext cx="734756" cy="3319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/>
              <a:t>3056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03263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809520" y="415734"/>
            <a:ext cx="3898760" cy="3947449"/>
            <a:chOff x="2924070" y="1187259"/>
            <a:chExt cx="3898760" cy="39474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54" t="20447" r="21586" b="23352"/>
            <a:stretch/>
          </p:blipFill>
          <p:spPr>
            <a:xfrm>
              <a:off x="2924070" y="1537398"/>
              <a:ext cx="3466682" cy="359731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6159639" y="2150347"/>
              <a:ext cx="663191" cy="1517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799" t="20447" r="21586" b="72064"/>
            <a:stretch/>
          </p:blipFill>
          <p:spPr>
            <a:xfrm rot="4148019" flipH="1">
              <a:off x="5096737" y="1767354"/>
              <a:ext cx="1639557" cy="479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70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enriched within 5’ segments of genes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58953" y="2229906"/>
            <a:ext cx="3502658" cy="1748118"/>
            <a:chOff x="402561" y="5446058"/>
            <a:chExt cx="3502658" cy="17481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56" r="42075" b="30488"/>
            <a:stretch/>
          </p:blipFill>
          <p:spPr>
            <a:xfrm>
              <a:off x="416008" y="5446058"/>
              <a:ext cx="3489211" cy="174811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02561" y="5739098"/>
              <a:ext cx="277710" cy="645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3" t="31956" b="30488"/>
          <a:stretch/>
        </p:blipFill>
        <p:spPr>
          <a:xfrm>
            <a:off x="1495228" y="3978024"/>
            <a:ext cx="2541195" cy="17481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39" y="2078808"/>
            <a:ext cx="3375346" cy="4368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31639" y="1645131"/>
            <a:ext cx="2820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Fraction of Gro binding sites</a:t>
            </a:r>
          </a:p>
          <a:p>
            <a:pPr algn="ctr"/>
            <a:r>
              <a:rPr lang="en-US" sz="1400" dirty="0" smtClean="0"/>
              <a:t>Feature length normalized</a:t>
            </a:r>
          </a:p>
        </p:txBody>
      </p:sp>
    </p:spTree>
    <p:extLst>
      <p:ext uri="{BB962C8B-B14F-4D97-AF65-F5344CB8AC3E}">
        <p14:creationId xmlns:p14="http://schemas.microsoft.com/office/powerpoint/2010/main" val="75347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sites are enriched for motifs of Gro-interacting factors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0"/>
          <a:stretch/>
        </p:blipFill>
        <p:spPr>
          <a:xfrm>
            <a:off x="1329722" y="1747800"/>
            <a:ext cx="5188644" cy="4577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83" t="41192" b="43729"/>
          <a:stretch/>
        </p:blipFill>
        <p:spPr>
          <a:xfrm>
            <a:off x="6518366" y="3388140"/>
            <a:ext cx="1836001" cy="9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2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3017</TotalTime>
  <Words>311</Words>
  <Application>Microsoft Macintosh PowerPoint</Application>
  <PresentationFormat>On-screen Show (4:3)</PresentationFormat>
  <Paragraphs>144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Calibri Light</vt:lpstr>
      <vt:lpstr>Helvetica Neue</vt:lpstr>
      <vt:lpstr>Arial</vt:lpstr>
      <vt:lpstr>Office Theme</vt:lpstr>
      <vt:lpstr>PowerPoint Presentation</vt:lpstr>
      <vt:lpstr>PowerPoint Presentation</vt:lpstr>
      <vt:lpstr>Gro colocalizes with multiple developmental factors</vt:lpstr>
      <vt:lpstr>Gro binding sites overlap many additional TFs</vt:lpstr>
      <vt:lpstr>Gro is frequently recruited to areas of high TF density</vt:lpstr>
      <vt:lpstr>PowerPoint Presentation</vt:lpstr>
      <vt:lpstr>PowerPoint Presentation</vt:lpstr>
      <vt:lpstr>Gro binding is enriched within 5’ segments of genes</vt:lpstr>
      <vt:lpstr>Binding sites are enriched for motifs of Gro-interacting factors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Spreading or crosslinking as models of repression</vt:lpstr>
      <vt:lpstr>PowerPoint Presentation</vt:lpstr>
      <vt:lpstr>Gro binding is not indicative of spreading in vivo</vt:lpstr>
      <vt:lpstr>PowerPoint Presentation</vt:lpstr>
      <vt:lpstr>PowerPoint Presentation</vt:lpstr>
      <vt:lpstr>PowerPoint Presentation</vt:lpstr>
      <vt:lpstr>PowerPoint Presentation</vt:lpstr>
      <vt:lpstr>If Gro spreading is rare, how does it participate in long-range repression?</vt:lpstr>
      <vt:lpstr>Is Gro recruitment sufficient for repression?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33</cp:revision>
  <dcterms:created xsi:type="dcterms:W3CDTF">2015-11-20T02:19:47Z</dcterms:created>
  <dcterms:modified xsi:type="dcterms:W3CDTF">2015-11-24T03:46:30Z</dcterms:modified>
</cp:coreProperties>
</file>